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4"/>
  </p:notesMasterIdLst>
  <p:sldIdLst>
    <p:sldId id="256" r:id="rId2"/>
    <p:sldId id="379" r:id="rId3"/>
    <p:sldId id="375" r:id="rId4"/>
    <p:sldId id="376" r:id="rId5"/>
    <p:sldId id="377" r:id="rId6"/>
    <p:sldId id="378" r:id="rId7"/>
    <p:sldId id="411" r:id="rId8"/>
    <p:sldId id="412" r:id="rId9"/>
    <p:sldId id="374" r:id="rId10"/>
    <p:sldId id="408" r:id="rId11"/>
    <p:sldId id="410" r:id="rId12"/>
    <p:sldId id="401" r:id="rId13"/>
    <p:sldId id="390" r:id="rId14"/>
    <p:sldId id="384" r:id="rId15"/>
    <p:sldId id="385" r:id="rId16"/>
    <p:sldId id="386" r:id="rId17"/>
    <p:sldId id="387" r:id="rId18"/>
    <p:sldId id="392" r:id="rId19"/>
    <p:sldId id="393" r:id="rId20"/>
    <p:sldId id="395" r:id="rId21"/>
    <p:sldId id="394" r:id="rId22"/>
    <p:sldId id="397" r:id="rId23"/>
    <p:sldId id="398" r:id="rId24"/>
    <p:sldId id="399" r:id="rId25"/>
    <p:sldId id="400" r:id="rId26"/>
    <p:sldId id="403" r:id="rId27"/>
    <p:sldId id="404" r:id="rId28"/>
    <p:sldId id="402" r:id="rId29"/>
    <p:sldId id="405" r:id="rId30"/>
    <p:sldId id="406" r:id="rId31"/>
    <p:sldId id="407" r:id="rId32"/>
    <p:sldId id="288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1F497D"/>
    <a:srgbClr val="003399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9" autoAdjust="0"/>
    <p:restoredTop sz="90141" autoAdjust="0"/>
  </p:normalViewPr>
  <p:slideViewPr>
    <p:cSldViewPr>
      <p:cViewPr>
        <p:scale>
          <a:sx n="60" d="100"/>
          <a:sy n="60" d="100"/>
        </p:scale>
        <p:origin x="-16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E6BE6E3-0758-4F23-854A-134C798C01E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3824FB1-E6AB-4643-B3E7-84BD961549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215C9-D61E-4707-A68F-6CBD4147648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Пружање здравствених услуга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24FB1-E6AB-4643-B3E7-84BD9615498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97A95F-9FD2-42CD-882C-981FE99647C3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Profesor dr Snežana Simić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8193-5791-417B-A562-2B76EBFF3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E9B4ADC1-710C-4E75-9E76-42FBB77CFCB9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sr-Latn-C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F56BFA15-A459-4582-98A6-DF6A061F27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6" r:id="rId1"/>
    <p:sldLayoutId id="2147484647" r:id="rId2"/>
    <p:sldLayoutId id="2147484648" r:id="rId3"/>
    <p:sldLayoutId id="2147484643" r:id="rId4"/>
    <p:sldLayoutId id="2147484644" r:id="rId5"/>
    <p:sldLayoutId id="2147484649" r:id="rId6"/>
    <p:sldLayoutId id="2147484650" r:id="rId7"/>
    <p:sldLayoutId id="2147484651" r:id="rId8"/>
    <p:sldLayoutId id="2147484652" r:id="rId9"/>
    <p:sldLayoutId id="2147484645" r:id="rId10"/>
    <p:sldLayoutId id="2147484653" r:id="rId11"/>
    <p:sldLayoutId id="2147484654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url?sa=i&amp;rct=j&amp;q=&amp;esrc=s&amp;source=images&amp;cd=&amp;cad=rja&amp;uact=8&amp;ved=0ahUKEwiQw5PW1vLYAhUIvBQKHenHD_wQjRwIBw&amp;url=http://imarketing.rs/kako-kreirati-marketing-plan-strategiju-za-drustvene-mreze/&amp;psig=AOvVaw1vRXAyhhouKWqKFrh5c66c&amp;ust=1516954664791135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bing.com/images/search?view=detailV2&amp;ccid=FbFucqcu&amp;id=6714888E3A8EC18F570F691E214D930C5E80606E&amp;thid=OIP.FbFucqcu02YJ84PjiPMmOgHaFb&amp;mediaurl=http://img.allnurses.com/custom/nurse-patient-relationship.jpg&amp;exph=220&amp;expw=300&amp;q=pacijent+fotografije&amp;simid=608023549896688867&amp;selectedIndex=50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rs/imgres?imgurl=http://www.mojnovisad.com/files/_thumb/600x400/news/1/2/8/12128/12128-doctor-with-tablet.jpg&amp;imgrefurl=http://www.mojnovisad.com/vesti/kako-promeniti-izabranog-lekara-id12128.html&amp;docid=8T_5-4vfMkewXM&amp;tbnid=BgPdpy_eMh7HZM:&amp;vet=10ahUKEwj76dSh2vLYAhWII-wKHS2-CeA4ZBAzCGooYjBi..i&amp;w=600&amp;h=400&amp;bih=651&amp;biw=1366&amp;q=%D0%BB%D0%B5%D0%BA%D0%B0%D1%80%D0%B8%20fotografije&amp;ved=0ahUKEwj76dSh2vLYAhWII-wKHS2-CeA4ZBAzCGooYjBi&amp;iact=mrc&amp;uact=8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rs/imgres?imgurl=http://www.istinito.com/media/k2/items/cache/bd53bfc91673d41616b7a1815409b21e_XL.jpg&amp;imgrefurl=http://www.istinito.com/index.php/drustvo/10500-medicinari-traze-povecanje-plata-za-25-odsto&amp;docid=5obrzvDb3xUjhM&amp;tbnid=_6QNoOLdbXl8oM:&amp;vet=10ahUKEwiNpNiX3PLYAhVJQMAKHWZUDIY4yAEQMwgHKAUwBQ..i&amp;w=1865&amp;h=1266&amp;bih=651&amp;biw=1366&amp;q=%D0%B7%D0%B4%D1%80%D0%B0%D0%B2%D1%81%D1%82%D0%B2%D0%B5%D0%BD%D0%B8%20%D1%80%D0%B0%D0%B4%D0%BD%D0%B8%D1%86%D0%B8%20fotografije&amp;ved=0ahUKEwiNpNiX3PLYAhVJQMAKHWZUDIY4yAEQMwgHKAUwBQ&amp;iact=mrc&amp;uact=8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rs/imgres?imgurl=https://i1.wp.com/www.polarotor.rs/wp-content/uploads/2015/12/laptop-dropped.jpg&amp;imgrefurl=http://www.ictvesti.com/sta-da-radim-ako-mi-laptop-ispadne-na-pod/&amp;docid=W52TdSIavytU2M&amp;tbnid=ztHW-xf1mdOXDM:&amp;vet=10ahUKEwiIwdjF1_LYAhUoLsAKHSlCC4I4ZBAzCCMoITAh..i&amp;w=600&amp;h=350&amp;bih=651&amp;biw=1366&amp;q=polomlken%20racunar%20fotografije&amp;ved=0ahUKEwiIwdjF1_LYAhUoLsAKHSlCC4I4ZBAzCCMoITAh&amp;iact=mrc&amp;uact=8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algn="ctr" eaLnBrk="1" hangingPunct="1"/>
            <a:r>
              <a:rPr lang="sr-Latn-C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УНИВЕРЗИТЕТ У КРАГУЈЕВЦУ </a:t>
            </a:r>
            <a:br>
              <a:rPr lang="sr-Latn-C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r>
              <a:rPr lang="sr-Latn-C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ФАКУЛТЕТ МЕДИЦИНСКИХ НАУКА</a:t>
            </a:r>
            <a:br>
              <a:rPr lang="sr-Latn-CS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</a:br>
            <a:endParaRPr lang="en-US" sz="240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337048"/>
            <a:ext cx="8305800" cy="15240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spcBef>
                <a:spcPct val="0"/>
              </a:spcBef>
            </a:pPr>
            <a:r>
              <a:rPr lang="sr-Cyrl-RS" sz="3200" b="1" dirty="0" smtClean="0">
                <a:latin typeface="Calibri" pitchFamily="34" charset="0"/>
                <a:cs typeface="Calibri" pitchFamily="34" charset="0"/>
              </a:rPr>
              <a:t>ЗДРАВСТВЕНИ СИСТЕМ  РЕПУБЛИКЕ СРБИЈЕ</a:t>
            </a:r>
            <a:endParaRPr lang="en-US" sz="32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5" name="Picture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8400" y="234082"/>
            <a:ext cx="1397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ttp://physics.kg.ac.rs/fizika/scopes/k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" y="401216"/>
            <a:ext cx="11049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1972"/>
            <a:ext cx="8229600" cy="1282700"/>
          </a:xfrm>
        </p:spPr>
        <p:txBody>
          <a:bodyPr/>
          <a:lstStyle/>
          <a:p>
            <a:pPr algn="ctr"/>
            <a:r>
              <a:rPr lang="sr-Cyrl-RS" b="1" dirty="0" smtClean="0">
                <a:latin typeface="+mn-lt"/>
              </a:rPr>
              <a:t>Системи обавезног социјалног </a:t>
            </a:r>
            <a:r>
              <a:rPr lang="sr-Latn-CS" b="1" dirty="0" smtClean="0"/>
              <a:t>(</a:t>
            </a:r>
            <a:r>
              <a:rPr lang="sr-Cyrl-RS" b="1" dirty="0" smtClean="0">
                <a:latin typeface="+mn-lt"/>
              </a:rPr>
              <a:t>здрвственог</a:t>
            </a:r>
            <a:r>
              <a:rPr lang="sr-Latn-CS" b="1" dirty="0" smtClean="0"/>
              <a:t>)</a:t>
            </a:r>
            <a:r>
              <a:rPr lang="en-US" b="1" dirty="0" smtClean="0"/>
              <a:t>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lang="sr-Cyrl-RS" b="1" dirty="0" smtClean="0">
                <a:latin typeface="Calibri" pitchFamily="34" charset="0"/>
                <a:cs typeface="Calibri" pitchFamily="34" charset="0"/>
              </a:rPr>
              <a:t>сигурања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CS" dirty="0" smtClean="0">
                <a:latin typeface="+mn-lt"/>
              </a:rPr>
              <a:t>“</a:t>
            </a:r>
            <a:r>
              <a:rPr lang="sr-Cyrl-RS" b="1" dirty="0" smtClean="0">
                <a:latin typeface="+mn-lt"/>
              </a:rPr>
              <a:t>Бизмарков</a:t>
            </a:r>
            <a:r>
              <a:rPr lang="sr-Latn-CS" b="1" dirty="0" smtClean="0">
                <a:latin typeface="+mn-lt"/>
              </a:rPr>
              <a:t> </a:t>
            </a:r>
            <a:r>
              <a:rPr lang="sr-Cyrl-RS" b="1" dirty="0" smtClean="0">
                <a:latin typeface="+mn-lt"/>
              </a:rPr>
              <a:t>модел</a:t>
            </a:r>
            <a:r>
              <a:rPr lang="sr-Latn-CS" sz="2400" dirty="0" smtClean="0">
                <a:latin typeface="+mn-lt"/>
              </a:rPr>
              <a:t>”</a:t>
            </a:r>
            <a:endParaRPr lang="en-US" sz="2400" dirty="0" smtClean="0">
              <a:latin typeface="+mn-lt"/>
            </a:endParaRPr>
          </a:p>
        </p:txBody>
      </p:sp>
      <p:sp>
        <p:nvSpPr>
          <p:cNvPr id="4096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124744"/>
            <a:ext cx="5040313" cy="5184577"/>
          </a:xfrm>
        </p:spPr>
        <p:txBody>
          <a:bodyPr/>
          <a:lstStyle/>
          <a:p>
            <a:pPr marL="365125" indent="-365125" eaLnBrk="1" hangingPunct="1">
              <a:lnSpc>
                <a:spcPct val="90000"/>
              </a:lnSpc>
            </a:pP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Обухват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60 – 80%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становништва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обавезним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осигурањем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са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пакетом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/”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корпом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”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основних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права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из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осигурања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.</a:t>
            </a:r>
          </a:p>
          <a:p>
            <a:pPr marL="365125" indent="-365125" eaLnBrk="1" hangingPunct="1">
              <a:lnSpc>
                <a:spcPct val="90000"/>
              </a:lnSpc>
            </a:pP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Финансирање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система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здравствене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заштите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из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фонда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осигурања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који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се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формира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из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доприноса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који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плаћају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запослени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њихови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послодавци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.</a:t>
            </a:r>
          </a:p>
          <a:p>
            <a:pPr marL="365125" indent="-365125" eaLnBrk="1" hangingPunct="1">
              <a:lnSpc>
                <a:spcPct val="90000"/>
              </a:lnSpc>
            </a:pP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Доминантно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друштвено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/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државно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власништво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над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зградама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опремом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+mn-lt"/>
              </a:rPr>
              <a:t>здравству</a:t>
            </a:r>
            <a:r>
              <a:rPr lang="sr-Latn-CS" sz="2400" dirty="0" smtClean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pic>
        <p:nvPicPr>
          <p:cNvPr id="40966" name="Picture 7" descr="jerry3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1700213"/>
            <a:ext cx="3325813" cy="2971800"/>
          </a:xfrm>
          <a:noFill/>
        </p:spPr>
      </p:pic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5435600" y="4797425"/>
            <a:ext cx="3313113" cy="1069975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Ото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Бизмарк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1600" dirty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немачки</a:t>
            </a:r>
            <a:endParaRPr lang="sr-Latn-CS" sz="1600" dirty="0">
              <a:latin typeface="Calibri" pitchFamily="34" charset="0"/>
              <a:cs typeface="Calibri" pitchFamily="34" charset="0"/>
            </a:endParaRPr>
          </a:p>
          <a:p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државник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који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CS" sz="1600" dirty="0">
                <a:latin typeface="Calibri" pitchFamily="34" charset="0"/>
                <a:cs typeface="Calibri" pitchFamily="34" charset="0"/>
              </a:rPr>
              <a:t>1883.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год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endParaRPr lang="sr-Latn-CS" sz="1600" dirty="0">
              <a:latin typeface="Calibri" pitchFamily="34" charset="0"/>
              <a:cs typeface="Calibri" pitchFamily="34" charset="0"/>
            </a:endParaRPr>
          </a:p>
          <a:p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увео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обавезно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социјално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 </a:t>
            </a:r>
            <a:endParaRPr lang="sr-Latn-CS" sz="1600" dirty="0">
              <a:latin typeface="Calibri" pitchFamily="34" charset="0"/>
              <a:cs typeface="Calibri" pitchFamily="34" charset="0"/>
            </a:endParaRPr>
          </a:p>
          <a:p>
            <a:r>
              <a:rPr lang="sr-Cyrl-RS" sz="1600" dirty="0" smtClean="0">
                <a:latin typeface="Calibri" pitchFamily="34" charset="0"/>
                <a:cs typeface="Calibri" pitchFamily="34" charset="0"/>
              </a:rPr>
              <a:t>осигурање</a:t>
            </a:r>
            <a:r>
              <a:rPr lang="sr-Latn-CS" sz="1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Систем здравствене заштите Републике Србије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Имајући </a:t>
            </a:r>
            <a:r>
              <a:rPr lang="ru-RU" sz="2400" dirty="0" smtClean="0">
                <a:solidFill>
                  <a:srgbClr val="254061"/>
                </a:solidFill>
              </a:rPr>
              <a:t>у виду да је здравствено осигурање  јединствено за територију Србије, са зачетком појаве других облика (добровољног осигурања) и под израженом контролом државе, па по многим оценама Републички фонд за здравствено осигурање представља државну агенцију  за фискалну расподелу новца.</a:t>
            </a:r>
          </a:p>
          <a:p>
            <a:r>
              <a:rPr lang="ru-RU" sz="2400" dirty="0" smtClean="0">
                <a:solidFill>
                  <a:srgbClr val="254061"/>
                </a:solidFill>
              </a:rPr>
              <a:t>Систем здравствене</a:t>
            </a:r>
            <a:r>
              <a:rPr lang="en-US" sz="2400" dirty="0" smtClean="0">
                <a:solidFill>
                  <a:srgbClr val="254061"/>
                </a:solidFill>
              </a:rPr>
              <a:t> </a:t>
            </a:r>
            <a:r>
              <a:rPr lang="ru-RU" sz="2400" dirty="0" smtClean="0">
                <a:solidFill>
                  <a:srgbClr val="254061"/>
                </a:solidFill>
              </a:rPr>
              <a:t>заштите Републике србије  можемо окарактерисати  и као национално здравствено осигурање односно систем који је на прелазу  </a:t>
            </a:r>
            <a:r>
              <a:rPr lang="ru-RU" sz="2400" b="1" dirty="0" smtClean="0">
                <a:solidFill>
                  <a:srgbClr val="254061"/>
                </a:solidFill>
              </a:rPr>
              <a:t>између здравственог осигурања и националне здравствене службе.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Добровољно здравствено осигурање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Поред обавезног здравственог осигурања Уредбом о добровољном здравствено осигурању (</a:t>
            </a:r>
            <a:r>
              <a:rPr lang="sr-Cyrl-RS" sz="2400" i="1" dirty="0" smtClean="0">
                <a:solidFill>
                  <a:schemeClr val="tx2"/>
                </a:solidFill>
              </a:rPr>
              <a:t>Службени гласник ПС 108</a:t>
            </a:r>
            <a:r>
              <a:rPr lang="en-US" sz="2400" i="1" dirty="0" smtClean="0">
                <a:solidFill>
                  <a:schemeClr val="tx2"/>
                </a:solidFill>
              </a:rPr>
              <a:t>/</a:t>
            </a:r>
            <a:r>
              <a:rPr lang="sr-Cyrl-RS" sz="2400" i="1" dirty="0" smtClean="0">
                <a:solidFill>
                  <a:schemeClr val="tx2"/>
                </a:solidFill>
              </a:rPr>
              <a:t>2008 и 49</a:t>
            </a:r>
            <a:r>
              <a:rPr lang="en-US" sz="2400" i="1" dirty="0" smtClean="0">
                <a:solidFill>
                  <a:schemeClr val="tx2"/>
                </a:solidFill>
              </a:rPr>
              <a:t>/</a:t>
            </a:r>
            <a:r>
              <a:rPr lang="sr-Cyrl-RS" sz="2400" i="1" dirty="0" smtClean="0">
                <a:solidFill>
                  <a:schemeClr val="tx2"/>
                </a:solidFill>
              </a:rPr>
              <a:t>2009 )</a:t>
            </a:r>
            <a:r>
              <a:rPr lang="sr-Cyrl-RS" sz="2400" dirty="0" smtClean="0">
                <a:solidFill>
                  <a:schemeClr val="tx2"/>
                </a:solidFill>
              </a:rPr>
              <a:t>уведен је нови облик осигурања који се односи на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 -добровољно здравствено осигурање за случај коришћења здравствене заштите осигураника за време пута и боравкау иностранство, 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-колективно добровољно осигурање лица за случај тежих болести с допунским ризицима, 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-добровољно здравствено осигурање за стоматолошке  здравствене услуге.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Autofit/>
          </a:bodyPr>
          <a:lstStyle/>
          <a:p>
            <a:r>
              <a:rPr lang="sr-Cyrl-RS" sz="3200" b="1" dirty="0" smtClean="0">
                <a:cs typeface="Calibri" pitchFamily="34" charset="0"/>
              </a:rPr>
              <a:t>Организација здравственог система у Републици Србији</a:t>
            </a:r>
            <a:endParaRPr lang="en-US" sz="3200" b="1" dirty="0"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Latn-RS" dirty="0" smtClean="0"/>
          </a:p>
          <a:p>
            <a:r>
              <a:rPr lang="sr-Cyrl-RS" dirty="0" smtClean="0">
                <a:solidFill>
                  <a:schemeClr val="tx2"/>
                </a:solidFill>
              </a:rPr>
              <a:t>Здравствени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систем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у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Републици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Србији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организују 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њиме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управљају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три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најзначајније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институције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sr-Cyrl-RS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2"/>
                </a:solidFill>
              </a:rPr>
              <a:t>-</a:t>
            </a:r>
            <a:r>
              <a:rPr lang="sr-Cyrl-RS" sz="2400" dirty="0" smtClean="0">
                <a:solidFill>
                  <a:schemeClr val="tx2"/>
                </a:solidFill>
              </a:rPr>
              <a:t>Министарство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Републике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Србије</a:t>
            </a:r>
          </a:p>
          <a:p>
            <a:pPr>
              <a:buNone/>
            </a:pPr>
            <a:endParaRPr lang="sr-Latn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2"/>
                </a:solidFill>
              </a:rPr>
              <a:t>-</a:t>
            </a:r>
            <a:r>
              <a:rPr lang="sr-Cyrl-RS" sz="2400" dirty="0" smtClean="0">
                <a:solidFill>
                  <a:schemeClr val="tx2"/>
                </a:solidFill>
              </a:rPr>
              <a:t>Институт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Србије</a:t>
            </a:r>
            <a:r>
              <a:rPr lang="en-US" sz="2400" dirty="0" smtClean="0">
                <a:solidFill>
                  <a:schemeClr val="tx2"/>
                </a:solidFill>
              </a:rPr>
              <a:t> „</a:t>
            </a:r>
            <a:r>
              <a:rPr lang="sr-Cyrl-RS" sz="2400" dirty="0" smtClean="0">
                <a:solidFill>
                  <a:schemeClr val="tx2"/>
                </a:solidFill>
              </a:rPr>
              <a:t>Др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Милан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Јовановић</a:t>
            </a:r>
            <a:r>
              <a:rPr lang="en-US" sz="2400" dirty="0" smtClean="0">
                <a:solidFill>
                  <a:schemeClr val="tx2"/>
                </a:solidFill>
              </a:rPr>
              <a:t> - </a:t>
            </a:r>
            <a:r>
              <a:rPr lang="sr-Cyrl-RS" sz="2400" dirty="0" smtClean="0">
                <a:solidFill>
                  <a:schemeClr val="tx2"/>
                </a:solidFill>
              </a:rPr>
              <a:t>Батут</a:t>
            </a:r>
            <a:r>
              <a:rPr lang="en-US" sz="2400" dirty="0" smtClean="0">
                <a:solidFill>
                  <a:schemeClr val="tx2"/>
                </a:solidFill>
              </a:rPr>
              <a:t>”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sr-Cyrl-RS" sz="24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chemeClr val="tx2"/>
                </a:solidFill>
              </a:rPr>
              <a:t>Републички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фонд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осигурање.</a:t>
            </a:r>
          </a:p>
          <a:p>
            <a:pPr>
              <a:buFontTx/>
              <a:buChar char="-"/>
            </a:pPr>
            <a:endParaRPr lang="sr-Cyrl-RS" sz="24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Министарство здравља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Одређује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политику.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Доноси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стандарде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службе.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Одређује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механизме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контроле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квалитета.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Контролише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квалитет здравствене заштите.</a:t>
            </a:r>
            <a:r>
              <a:rPr lang="sr-Latn-RS" sz="2400" dirty="0" smtClean="0">
                <a:solidFill>
                  <a:schemeClr val="tx2"/>
                </a:solidFill>
              </a:rPr>
              <a:t>               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2"/>
                </a:solidFill>
              </a:rPr>
              <a:t>        </a:t>
            </a:r>
          </a:p>
          <a:p>
            <a:pPr>
              <a:buNone/>
            </a:pPr>
            <a:endParaRPr lang="sr-Latn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2"/>
                </a:solidFill>
              </a:rPr>
              <a:t>                                                                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  Министарство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</a:t>
            </a:r>
            <a:r>
              <a:rPr lang="en-US" sz="2400" dirty="0" smtClean="0">
                <a:solidFill>
                  <a:schemeClr val="tx2"/>
                </a:solidFill>
              </a:rPr>
              <a:t>  </a:t>
            </a:r>
            <a:r>
              <a:rPr lang="sr-Cyrl-RS" sz="2400" dirty="0" smtClean="0">
                <a:solidFill>
                  <a:schemeClr val="tx2"/>
                </a:solidFill>
              </a:rPr>
              <a:t>задужено 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,</a:t>
            </a:r>
            <a:r>
              <a:rPr lang="sr-Cyrl-RS" sz="2400" dirty="0" smtClean="0">
                <a:solidFill>
                  <a:schemeClr val="tx2"/>
                </a:solidFill>
              </a:rPr>
              <a:t> здравствено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осигурање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очување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унапређење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грађана</a:t>
            </a:r>
            <a:r>
              <a:rPr lang="en-US" sz="2400" dirty="0" smtClean="0">
                <a:solidFill>
                  <a:schemeClr val="tx2"/>
                </a:solidFill>
              </a:rPr>
              <a:t>,</a:t>
            </a:r>
            <a:r>
              <a:rPr lang="sr-Cyrl-RS" sz="2400" dirty="0" smtClean="0">
                <a:solidFill>
                  <a:schemeClr val="tx2"/>
                </a:solidFill>
              </a:rPr>
              <a:t> здравствену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инспекцију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надзор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радом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службе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друге, послове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области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3" descr="Погледајте оригиналну сли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564904"/>
            <a:ext cx="367240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Институтут за јавно здравље Србије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Прикупља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података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стању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грађана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раду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Прави анализу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прикупљених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показатеља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Даје предлог мера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мера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побољшање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Даје предлог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годишњег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плана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рада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Задужен је за развој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координацију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информационих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система.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Институт за јавно здравље Србије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19256" cy="5257800"/>
          </a:xfrm>
        </p:spPr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Институт</a:t>
            </a:r>
            <a:r>
              <a:rPr lang="en-US" sz="2400" dirty="0" smtClean="0">
                <a:solidFill>
                  <a:schemeClr val="tx2"/>
                </a:solidFill>
              </a:rPr>
              <a:t> „</a:t>
            </a:r>
            <a:r>
              <a:rPr lang="sr-Cyrl-RS" sz="2400" dirty="0" smtClean="0">
                <a:solidFill>
                  <a:schemeClr val="tx2"/>
                </a:solidFill>
              </a:rPr>
              <a:t>Батут</a:t>
            </a:r>
            <a:r>
              <a:rPr lang="en-US" sz="2400" dirty="0" smtClean="0">
                <a:solidFill>
                  <a:schemeClr val="tx2"/>
                </a:solidFill>
              </a:rPr>
              <a:t>” </a:t>
            </a:r>
            <a:r>
              <a:rPr lang="sr-Cyrl-RS" sz="2400" dirty="0" smtClean="0">
                <a:solidFill>
                  <a:schemeClr val="tx2"/>
                </a:solidFill>
              </a:rPr>
              <a:t>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обавља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послове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области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-социјалне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медицине,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chemeClr val="tx2"/>
                </a:solidFill>
              </a:rPr>
              <a:t>хигијене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chemeClr val="tx2"/>
                </a:solidFill>
              </a:rPr>
              <a:t>епидемиологије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Latn-RS" sz="2400" dirty="0" smtClean="0">
                <a:solidFill>
                  <a:schemeClr val="tx2"/>
                </a:solidFill>
              </a:rPr>
              <a:t>  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chemeClr val="tx2"/>
                </a:solidFill>
              </a:rPr>
              <a:t>микробиологије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Стручно</a:t>
            </a:r>
            <a:r>
              <a:rPr lang="en-US" sz="2400" dirty="0" smtClean="0">
                <a:solidFill>
                  <a:schemeClr val="tx2"/>
                </a:solidFill>
              </a:rPr>
              <a:t>-</a:t>
            </a:r>
            <a:r>
              <a:rPr lang="sr-Cyrl-RS" sz="2400" dirty="0" smtClean="0">
                <a:solidFill>
                  <a:schemeClr val="tx2"/>
                </a:solidFill>
              </a:rPr>
              <a:t>методолошка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образовна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институција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координира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прати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стручни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института и завода за јавно здравља 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других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4" name="Picture 3" descr="Погледајте оригиналну сли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628800"/>
            <a:ext cx="368959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Републички фонд за здравствено осигурање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Финансира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функционисање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свим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нивоима.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Уговара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пружање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установама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јавном 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приватном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сектору.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Контролише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спровођење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обавеза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преузетих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приликом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уговарања.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Дефинише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основни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пакет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услуга.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 descr="Погледајте оригиналну сли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149080"/>
            <a:ext cx="6624736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8"/>
            <a:ext cx="8229600" cy="878632"/>
          </a:xfrm>
        </p:spPr>
        <p:txBody>
          <a:bodyPr>
            <a:noAutofit/>
          </a:bodyPr>
          <a:lstStyle/>
          <a:p>
            <a:r>
              <a:rPr lang="sr-Cyrl-RS" sz="3200" b="1" dirty="0" smtClean="0"/>
              <a:t>Функције система здравствене заштите РС</a:t>
            </a:r>
            <a:br>
              <a:rPr lang="sr-Cyrl-RS" sz="3200" b="1" dirty="0" smtClean="0"/>
            </a:br>
            <a:r>
              <a:rPr lang="sr-Cyrl-RS" sz="3200" b="1" dirty="0" smtClean="0"/>
              <a:t>управљање или домаћинско газдовање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859216" cy="4810472"/>
          </a:xfrm>
        </p:spPr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Након двехиљадитих година реформа здравственог система постављена је као национални приоритет.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Прореформска легислатива комплетирана је усвајањем  системских закона-Закон о зравственој заштити, Закон о јавном здрављу, Закон о здравственом осигурању, Закон о коморама здравствених радника.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Усвојене су бројне мултисекторке стартегије као и секторски стратешки документи који непосредно одређују развој здравственог система.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3" descr="Резултат слика за strategije fotografije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725144"/>
            <a:ext cx="295232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Autofit/>
          </a:bodyPr>
          <a:lstStyle/>
          <a:p>
            <a:r>
              <a:rPr lang="sr-Cyrl-RS" sz="3200" b="1" dirty="0" smtClean="0"/>
              <a:t>Функције система здравствене заштите РС</a:t>
            </a:r>
            <a:br>
              <a:rPr lang="sr-Cyrl-RS" sz="3200" b="1" dirty="0" smtClean="0"/>
            </a:br>
            <a:r>
              <a:rPr lang="sr-Cyrl-RS" sz="3200" b="1" dirty="0" smtClean="0"/>
              <a:t>управљање или домаћинско газдовање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19256" cy="5257800"/>
          </a:xfrm>
        </p:spPr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План развоја здравствене заштите Републике Србије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Пацијент</a:t>
            </a:r>
            <a:r>
              <a:rPr lang="en-US" sz="2400" dirty="0" smtClean="0">
                <a:solidFill>
                  <a:schemeClr val="tx2"/>
                </a:solidFill>
              </a:rPr>
              <a:t>/</a:t>
            </a:r>
            <a:r>
              <a:rPr lang="sr-Cyrl-RS" sz="2400" dirty="0" smtClean="0">
                <a:solidFill>
                  <a:schemeClr val="tx2"/>
                </a:solidFill>
              </a:rPr>
              <a:t>корисник у центру здравственог система јесте један од циљева здравствене политике земље. Установљен је заштитник пацијентових права на нивоу здравствене установе, јасно су дефинисана прави обавезе пацијената, ојачани су механизми и процедуре жалби пацијената.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Транспарентност у раду.</a:t>
            </a:r>
            <a:endParaRPr lang="en-US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sr-Cyrl-RS" dirty="0" smtClean="0">
              <a:solidFill>
                <a:schemeClr val="tx2"/>
              </a:solidFill>
            </a:endParaRPr>
          </a:p>
        </p:txBody>
      </p:sp>
      <p:pic>
        <p:nvPicPr>
          <p:cNvPr id="4" name="Picture 3" descr="Резултати слика за pacijent fotografij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17032"/>
            <a:ext cx="38164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40750" cy="1255713"/>
          </a:xfrm>
        </p:spPr>
        <p:txBody>
          <a:bodyPr/>
          <a:lstStyle/>
          <a:p>
            <a:pPr algn="ctr" eaLnBrk="1" hangingPunct="1"/>
            <a:endParaRPr lang="en-US" sz="3000" b="1" dirty="0" smtClean="0">
              <a:solidFill>
                <a:srgbClr val="00B0F0"/>
              </a:solidFill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351837" cy="46815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RS" sz="2400" i="1" dirty="0" smtClean="0">
                <a:solidFill>
                  <a:schemeClr val="tx2"/>
                </a:solidFill>
                <a:latin typeface="Tahoma" pitchFamily="34" charset="0"/>
              </a:rPr>
              <a:t>-</a:t>
            </a:r>
            <a:r>
              <a:rPr lang="sr-Cyrl-RS" sz="2400" i="1" dirty="0" smtClean="0">
                <a:solidFill>
                  <a:schemeClr val="tx2"/>
                </a:solidFill>
                <a:latin typeface="+mn-lt"/>
              </a:rPr>
              <a:t>Дефинисање здраавственог система</a:t>
            </a:r>
          </a:p>
          <a:p>
            <a:pPr eaLnBrk="1" hangingPunct="1">
              <a:buFont typeface="Wingdings" pitchFamily="2" charset="2"/>
              <a:buNone/>
            </a:pPr>
            <a:endParaRPr lang="sr-Cyrl-RS" sz="2400" i="1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2400" i="1" dirty="0" smtClean="0">
                <a:solidFill>
                  <a:schemeClr val="tx2"/>
                </a:solidFill>
                <a:latin typeface="+mn-lt"/>
              </a:rPr>
              <a:t>-Историјски развој здравственог  система Републике србије</a:t>
            </a:r>
          </a:p>
          <a:p>
            <a:pPr eaLnBrk="1" hangingPunct="1">
              <a:buFont typeface="Wingdings" pitchFamily="2" charset="2"/>
              <a:buNone/>
            </a:pPr>
            <a:endParaRPr lang="sr-Cyrl-RS" sz="2400" i="1" dirty="0" smtClean="0">
              <a:solidFill>
                <a:schemeClr val="tx2"/>
              </a:solidFill>
              <a:latin typeface="+mn-lt"/>
            </a:endParaRPr>
          </a:p>
          <a:p>
            <a:pPr>
              <a:buNone/>
            </a:pPr>
            <a:r>
              <a:rPr lang="sr-Cyrl-RS" sz="2400" i="1" dirty="0" smtClean="0">
                <a:solidFill>
                  <a:schemeClr val="tx2"/>
                </a:solidFill>
              </a:rPr>
              <a:t>-Карактеристике овог система </a:t>
            </a:r>
          </a:p>
          <a:p>
            <a:pPr>
              <a:buNone/>
            </a:pPr>
            <a:endParaRPr lang="sr-Cyrl-RS" sz="2400" i="1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2400" i="1" dirty="0" smtClean="0">
                <a:solidFill>
                  <a:schemeClr val="tx2"/>
                </a:solidFill>
                <a:latin typeface="+mn-lt"/>
              </a:rPr>
              <a:t>-</a:t>
            </a:r>
            <a:r>
              <a:rPr lang="sr-Latn-RS" sz="24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sr-Cyrl-RS" sz="2400" i="1" dirty="0" smtClean="0">
                <a:solidFill>
                  <a:schemeClr val="tx2"/>
                </a:solidFill>
                <a:latin typeface="+mn-lt"/>
              </a:rPr>
              <a:t>Како унапредити здравствени систем Републике Србије</a:t>
            </a:r>
            <a:endParaRPr lang="sr-Latn-CS" sz="2400" i="1" dirty="0" smtClean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RS" sz="2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Уобичајена организације здравствене заштите по нивоима</a:t>
            </a:r>
            <a:endParaRPr lang="en-US" sz="2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52536" y="0"/>
            <a:ext cx="9396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106532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656184"/>
          </a:xfrm>
        </p:spPr>
        <p:txBody>
          <a:bodyPr>
            <a:normAutofit/>
          </a:bodyPr>
          <a:lstStyle/>
          <a:p>
            <a:r>
              <a:rPr lang="sr-Cyrl-RS" sz="3200" b="1" dirty="0" smtClean="0"/>
              <a:t>Функције система здравствене заштите РС финансирање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У финансирању сиситема здравствене уаштите заступљени су сви извори,али доминирају доприноси (запослених,пензионо-инвалидског фонда и од самосталних делатности).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Национални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апсорбује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велики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део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српског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БДП</a:t>
            </a:r>
            <a:r>
              <a:rPr lang="en-US" sz="2400" dirty="0" smtClean="0">
                <a:solidFill>
                  <a:schemeClr val="tx2"/>
                </a:solidFill>
              </a:rPr>
              <a:t>-</a:t>
            </a:r>
            <a:r>
              <a:rPr lang="sr-Cyrl-RS" sz="2400" dirty="0" smtClean="0">
                <a:solidFill>
                  <a:schemeClr val="tx2"/>
                </a:solidFill>
              </a:rPr>
              <a:t>а</a:t>
            </a:r>
            <a:r>
              <a:rPr lang="en-US" sz="2400" dirty="0" smtClean="0">
                <a:solidFill>
                  <a:schemeClr val="tx2"/>
                </a:solidFill>
              </a:rPr>
              <a:t> (10,6%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2013. </a:t>
            </a:r>
            <a:r>
              <a:rPr lang="sr-Cyrl-RS" sz="2400" dirty="0" smtClean="0">
                <a:solidFill>
                  <a:schemeClr val="tx2"/>
                </a:solidFill>
              </a:rPr>
              <a:t>години</a:t>
            </a:r>
            <a:r>
              <a:rPr lang="en-US" sz="2400" dirty="0" smtClean="0">
                <a:solidFill>
                  <a:schemeClr val="tx2"/>
                </a:solidFill>
              </a:rPr>
              <a:t>).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Према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подацима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СЗО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Република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Србија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спада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земаља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највећим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издавањем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здравство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посматр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јући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издв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ј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процен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т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БДП</a:t>
            </a:r>
            <a:r>
              <a:rPr lang="vi-VN" sz="2400" dirty="0" smtClean="0">
                <a:solidFill>
                  <a:schemeClr val="tx2"/>
                </a:solidFill>
              </a:rPr>
              <a:t>-a.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тог</a:t>
            </a:r>
            <a:r>
              <a:rPr lang="vi-VN" sz="2400" dirty="0" smtClean="0">
                <a:solidFill>
                  <a:schemeClr val="tx2"/>
                </a:solidFill>
              </a:rPr>
              <a:t>a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око</a:t>
            </a:r>
            <a:r>
              <a:rPr lang="vi-VN" sz="2400" dirty="0" smtClean="0">
                <a:solidFill>
                  <a:schemeClr val="tx2"/>
                </a:solidFill>
              </a:rPr>
              <a:t> 60% </a:t>
            </a:r>
            <a:r>
              <a:rPr lang="sr-Cyrl-RS" sz="2400" dirty="0" smtClean="0">
                <a:solidFill>
                  <a:schemeClr val="tx2"/>
                </a:solidFill>
              </a:rPr>
              <a:t>фин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нсир</a:t>
            </a:r>
            <a:r>
              <a:rPr lang="vi-VN" sz="2400" dirty="0" smtClean="0">
                <a:solidFill>
                  <a:schemeClr val="tx2"/>
                </a:solidFill>
              </a:rPr>
              <a:t>a </a:t>
            </a:r>
            <a:r>
              <a:rPr lang="sr-Cyrl-RS" sz="2400" dirty="0" smtClean="0">
                <a:solidFill>
                  <a:schemeClr val="tx2"/>
                </a:solidFill>
              </a:rPr>
              <a:t>из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вних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сход</a:t>
            </a:r>
            <a:r>
              <a:rPr lang="vi-VN" sz="2400" dirty="0" smtClean="0">
                <a:solidFill>
                  <a:schemeClr val="tx2"/>
                </a:solidFill>
              </a:rPr>
              <a:t>a, </a:t>
            </a:r>
            <a:r>
              <a:rPr lang="sr-Cyrl-RS" sz="2400" dirty="0" smtClean="0">
                <a:solidFill>
                  <a:schemeClr val="tx2"/>
                </a:solidFill>
              </a:rPr>
              <a:t>тј</a:t>
            </a:r>
            <a:r>
              <a:rPr lang="vi-VN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РФЗО</a:t>
            </a:r>
            <a:r>
              <a:rPr lang="vi-VN" sz="2400" dirty="0" smtClean="0">
                <a:solidFill>
                  <a:schemeClr val="tx2"/>
                </a:solidFill>
              </a:rPr>
              <a:t>-a, a </a:t>
            </a:r>
            <a:r>
              <a:rPr lang="sr-Cyrl-RS" sz="2400" dirty="0" smtClean="0">
                <a:solidFill>
                  <a:schemeClr val="tx2"/>
                </a:solidFill>
              </a:rPr>
              <a:t>ост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т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к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фин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нсир</a:t>
            </a:r>
            <a:r>
              <a:rPr lang="vi-VN" sz="2400" dirty="0" smtClean="0">
                <a:solidFill>
                  <a:schemeClr val="tx2"/>
                </a:solidFill>
              </a:rPr>
              <a:t>a </a:t>
            </a:r>
            <a:r>
              <a:rPr lang="sr-Cyrl-RS" sz="2400" dirty="0" smtClean="0">
                <a:solidFill>
                  <a:schemeClr val="tx2"/>
                </a:solidFill>
              </a:rPr>
              <a:t>већином</a:t>
            </a:r>
            <a:r>
              <a:rPr lang="vi-VN" sz="2400" dirty="0" smtClean="0">
                <a:solidFill>
                  <a:schemeClr val="tx2"/>
                </a:solidFill>
              </a:rPr>
              <a:t> „</a:t>
            </a:r>
            <a:r>
              <a:rPr lang="sr-Cyrl-RS" sz="2400" dirty="0" smtClean="0">
                <a:solidFill>
                  <a:schemeClr val="tx2"/>
                </a:solidFill>
              </a:rPr>
              <a:t>из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џеп</a:t>
            </a:r>
            <a:r>
              <a:rPr lang="vi-VN" sz="2400" dirty="0" smtClean="0">
                <a:solidFill>
                  <a:schemeClr val="tx2"/>
                </a:solidFill>
              </a:rPr>
              <a:t>a“ </a:t>
            </a:r>
            <a:r>
              <a:rPr lang="sr-Cyrl-RS" sz="2400" dirty="0" smtClean="0">
                <a:solidFill>
                  <a:schemeClr val="tx2"/>
                </a:solidFill>
              </a:rPr>
              <a:t>гр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ђ</a:t>
            </a:r>
            <a:r>
              <a:rPr lang="vi-VN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н</a:t>
            </a:r>
            <a:r>
              <a:rPr lang="vi-VN" sz="2400" dirty="0" smtClean="0">
                <a:solidFill>
                  <a:schemeClr val="tx2"/>
                </a:solidFill>
              </a:rPr>
              <a:t>a.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62000"/>
          </a:xfrm>
        </p:spPr>
        <p:txBody>
          <a:bodyPr>
            <a:noAutofit/>
          </a:bodyPr>
          <a:lstStyle/>
          <a:p>
            <a:r>
              <a:rPr lang="sr-Cyrl-RS" sz="3200" b="1" dirty="0" smtClean="0"/>
              <a:t>Функције система здравствене заштите РС финансирање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Иако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расходи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Србији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високи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релативном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смислу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ствари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ниски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недовољни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апсолутном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смислу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Србије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2014. </a:t>
            </a:r>
            <a:r>
              <a:rPr lang="sr-Cyrl-RS" sz="2400" dirty="0" smtClean="0">
                <a:solidFill>
                  <a:schemeClr val="tx2"/>
                </a:solidFill>
              </a:rPr>
              <a:t>износили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401,44 </a:t>
            </a:r>
            <a:r>
              <a:rPr lang="sr-Cyrl-RS" sz="2400" dirty="0" smtClean="0">
                <a:solidFill>
                  <a:schemeClr val="tx2"/>
                </a:solidFill>
              </a:rPr>
              <a:t>милијарде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динара</a:t>
            </a:r>
            <a:r>
              <a:rPr lang="en-US" sz="2400" dirty="0" smtClean="0">
                <a:solidFill>
                  <a:schemeClr val="tx2"/>
                </a:solidFill>
              </a:rPr>
              <a:t> (</a:t>
            </a:r>
            <a:r>
              <a:rPr lang="sr-Cyrl-RS" sz="2400" dirty="0" smtClean="0">
                <a:solidFill>
                  <a:schemeClr val="tx2"/>
                </a:solidFill>
              </a:rPr>
              <a:t>што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око</a:t>
            </a:r>
            <a:r>
              <a:rPr lang="en-US" sz="2400" dirty="0" smtClean="0">
                <a:solidFill>
                  <a:schemeClr val="tx2"/>
                </a:solidFill>
              </a:rPr>
              <a:t> 4,54 </a:t>
            </a:r>
            <a:r>
              <a:rPr lang="sr-Cyrl-RS" sz="2400" dirty="0" smtClean="0">
                <a:solidFill>
                  <a:schemeClr val="tx2"/>
                </a:solidFill>
              </a:rPr>
              <a:t>млрд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УСД</a:t>
            </a:r>
            <a:r>
              <a:rPr lang="en-US" sz="2400" dirty="0" smtClean="0">
                <a:solidFill>
                  <a:schemeClr val="tx2"/>
                </a:solidFill>
              </a:rPr>
              <a:t>; </a:t>
            </a:r>
            <a:r>
              <a:rPr lang="sr-Cyrl-RS" sz="2400" dirty="0" smtClean="0">
                <a:solidFill>
                  <a:schemeClr val="tx2"/>
                </a:solidFill>
              </a:rPr>
              <a:t>То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одговара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здравственој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потрошњи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глави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становника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износу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en-US" sz="2400" dirty="0" smtClean="0">
                <a:solidFill>
                  <a:schemeClr val="tx2"/>
                </a:solidFill>
              </a:rPr>
              <a:t> 636 </a:t>
            </a:r>
            <a:r>
              <a:rPr lang="sr-Cyrl-RS" sz="2400" dirty="0" smtClean="0">
                <a:solidFill>
                  <a:schemeClr val="tx2"/>
                </a:solidFill>
              </a:rPr>
              <a:t>УСД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2014. </a:t>
            </a:r>
            <a:r>
              <a:rPr lang="sr-Cyrl-RS" sz="2400" dirty="0" smtClean="0">
                <a:solidFill>
                  <a:schemeClr val="tx2"/>
                </a:solidFill>
              </a:rPr>
              <a:t>години</a:t>
            </a:r>
          </a:p>
          <a:p>
            <a:endParaRPr lang="sr-Cyrl-RS" sz="2400" dirty="0" smtClean="0"/>
          </a:p>
          <a:p>
            <a:r>
              <a:rPr lang="sr-Cyrl-RS" sz="2400" dirty="0" smtClean="0">
                <a:solidFill>
                  <a:schemeClr val="tx2"/>
                </a:solidFill>
              </a:rPr>
              <a:t>Здравствени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расходи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Владе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чине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већину  здравствене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потрошње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тачније</a:t>
            </a:r>
            <a:r>
              <a:rPr lang="vi-VN" sz="2400" dirty="0" smtClean="0">
                <a:solidFill>
                  <a:schemeClr val="tx2"/>
                </a:solidFill>
              </a:rPr>
              <a:t> 61,03% </a:t>
            </a:r>
            <a:r>
              <a:rPr lang="sr-Cyrl-RS" sz="2400" dirty="0" smtClean="0">
                <a:solidFill>
                  <a:schemeClr val="tx2"/>
                </a:solidFill>
              </a:rPr>
              <a:t>укупних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vi-VN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Већиа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приватних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такозвани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издаци</a:t>
            </a:r>
            <a:r>
              <a:rPr lang="vi-VN" sz="2400" dirty="0" smtClean="0">
                <a:solidFill>
                  <a:schemeClr val="tx2"/>
                </a:solidFill>
              </a:rPr>
              <a:t> „</a:t>
            </a:r>
            <a:r>
              <a:rPr lang="sr-Cyrl-RS" sz="2400" dirty="0" smtClean="0">
                <a:solidFill>
                  <a:schemeClr val="tx2"/>
                </a:solidFill>
              </a:rPr>
              <a:t>из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џепа</a:t>
            </a:r>
            <a:r>
              <a:rPr lang="vi-VN" sz="2400" dirty="0" smtClean="0">
                <a:solidFill>
                  <a:schemeClr val="tx2"/>
                </a:solidFill>
              </a:rPr>
              <a:t>“ </a:t>
            </a:r>
            <a:r>
              <a:rPr lang="sr-Cyrl-RS" sz="2400" dirty="0" smtClean="0">
                <a:solidFill>
                  <a:schemeClr val="tx2"/>
                </a:solidFill>
              </a:rPr>
              <a:t>грађана</a:t>
            </a:r>
            <a:r>
              <a:rPr lang="vi-VN" sz="2400" dirty="0" smtClean="0">
                <a:solidFill>
                  <a:schemeClr val="tx2"/>
                </a:solidFill>
              </a:rPr>
              <a:t>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62000"/>
          </a:xfrm>
        </p:spPr>
        <p:txBody>
          <a:bodyPr>
            <a:noAutofit/>
          </a:bodyPr>
          <a:lstStyle/>
          <a:p>
            <a:r>
              <a:rPr lang="sr-Cyrl-RS" sz="3200" b="1" dirty="0" smtClean="0"/>
              <a:t>Функције система здравствене заштите РС финансирање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Јавни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расходи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углавном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састоје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издатака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РФЗО</a:t>
            </a:r>
            <a:r>
              <a:rPr lang="vi-VN" sz="2400" dirty="0" smtClean="0">
                <a:solidFill>
                  <a:schemeClr val="tx2"/>
                </a:solidFill>
              </a:rPr>
              <a:t>-</a:t>
            </a:r>
            <a:r>
              <a:rPr lang="sr-Cyrl-RS" sz="2400" dirty="0" smtClean="0">
                <a:solidFill>
                  <a:schemeClr val="tx2"/>
                </a:solidFill>
              </a:rPr>
              <a:t>а</a:t>
            </a:r>
            <a:r>
              <a:rPr lang="vi-VN" sz="2400" dirty="0" smtClean="0">
                <a:solidFill>
                  <a:schemeClr val="tx2"/>
                </a:solidFill>
              </a:rPr>
              <a:t> (93,6%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укупне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потрошње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2013. </a:t>
            </a:r>
            <a:r>
              <a:rPr lang="sr-Cyrl-RS" sz="2400" dirty="0" smtClean="0">
                <a:solidFill>
                  <a:schemeClr val="tx2"/>
                </a:solidFill>
              </a:rPr>
              <a:t>години</a:t>
            </a:r>
            <a:r>
              <a:rPr lang="vi-VN" sz="2400" dirty="0" smtClean="0">
                <a:solidFill>
                  <a:schemeClr val="tx2"/>
                </a:solidFill>
              </a:rPr>
              <a:t>).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vi-VN" sz="2400" dirty="0" smtClean="0">
                <a:solidFill>
                  <a:schemeClr val="tx2"/>
                </a:solidFill>
              </a:rPr>
              <a:t> 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Болнице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имају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највећи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удео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трошковима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док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примарне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2013. </a:t>
            </a:r>
            <a:r>
              <a:rPr lang="sr-Cyrl-RS" sz="2400" dirty="0" smtClean="0">
                <a:solidFill>
                  <a:schemeClr val="tx2"/>
                </a:solidFill>
              </a:rPr>
              <a:t>години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носе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мање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једне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трећ</a:t>
            </a:r>
            <a:r>
              <a:rPr lang="vi-VN" sz="2400" dirty="0" smtClean="0">
                <a:solidFill>
                  <a:schemeClr val="tx2"/>
                </a:solidFill>
              </a:rPr>
              <a:t>́</a:t>
            </a:r>
            <a:r>
              <a:rPr lang="sr-Cyrl-RS" sz="2400" dirty="0" smtClean="0">
                <a:solidFill>
                  <a:schemeClr val="tx2"/>
                </a:solidFill>
              </a:rPr>
              <a:t>ине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болница</a:t>
            </a:r>
            <a:r>
              <a:rPr lang="vi-VN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Србија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релативно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јак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болнички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сектор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иако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потреба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модернизацијом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велика</a:t>
            </a:r>
            <a:r>
              <a:rPr lang="vi-VN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посебно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сектору</a:t>
            </a:r>
            <a:r>
              <a:rPr lang="vi-VN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поједине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скупе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компликоване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медицинске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процедуре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интервенције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креирају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</a:t>
            </a:r>
            <a:r>
              <a:rPr lang="vi-VN" sz="2400" dirty="0" smtClean="0">
                <a:solidFill>
                  <a:schemeClr val="tx2"/>
                </a:solidFill>
              </a:rPr>
              <a:t>e </a:t>
            </a:r>
            <a:r>
              <a:rPr lang="sr-Cyrl-RS" sz="2400" dirty="0" smtClean="0">
                <a:solidFill>
                  <a:schemeClr val="tx2"/>
                </a:solidFill>
              </a:rPr>
              <a:t>листе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ч</a:t>
            </a:r>
            <a:r>
              <a:rPr lang="vi-VN" sz="2400" dirty="0" smtClean="0">
                <a:solidFill>
                  <a:schemeClr val="tx2"/>
                </a:solidFill>
              </a:rPr>
              <a:t>e</a:t>
            </a:r>
            <a:r>
              <a:rPr lang="sr-Cyrl-RS" sz="2400" dirty="0" smtClean="0">
                <a:solidFill>
                  <a:schemeClr val="tx2"/>
                </a:solidFill>
              </a:rPr>
              <a:t>кања</a:t>
            </a:r>
            <a:r>
              <a:rPr lang="vi-VN" sz="2400" dirty="0" smtClean="0">
                <a:solidFill>
                  <a:schemeClr val="tx2"/>
                </a:solidFill>
              </a:rPr>
              <a:t>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/>
              <a:t>Здравствени кадар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2"/>
                </a:solidFill>
              </a:rPr>
              <a:t>У систему здравствене заштите РС ( здравствене установе у Плану мреже) било је запослено 107.980 радника (2015.године)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Здравствени радници и здравствени сарадници са високом стручном спемом-26.058 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Доктора медицине -20.450 (78%)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Доктора стоматологије -1901(7%)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Фармацеута -2103 (8%)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Осталих -1604 (6%)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3" descr="Резултат слика за лекари fotografij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56992"/>
            <a:ext cx="3456384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/>
              <a:t>Здравствени кадар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/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9106 здравствених радника и сарадника са вишом стручном спремом,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47376 здравствених радника и сарадника са средњом стручном спремом.</a:t>
            </a:r>
          </a:p>
          <a:p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У здравственим установама било је запослено и 25.145 немедицинских радника од тога 8555 административних радника а 16.590 техничких радника.</a:t>
            </a:r>
          </a:p>
          <a:p>
            <a:endParaRPr lang="sr-Cyrl-RS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5" name="Picture 4" descr="Резултат слика за здравствени радници fotografij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9523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Неки од проблема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sr-Cyrl-RS" sz="2400" dirty="0" smtClean="0">
                <a:solidFill>
                  <a:schemeClr val="tx2"/>
                </a:solidFill>
              </a:rPr>
              <a:t>Постоје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велике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</a:t>
            </a:r>
            <a:r>
              <a:rPr lang="en-US" sz="2400" dirty="0" smtClean="0">
                <a:solidFill>
                  <a:schemeClr val="tx2"/>
                </a:solidFill>
              </a:rPr>
              <a:t>e</a:t>
            </a:r>
            <a:r>
              <a:rPr lang="sr-Cyrl-RS" sz="2400" dirty="0" smtClean="0">
                <a:solidFill>
                  <a:schemeClr val="tx2"/>
                </a:solidFill>
              </a:rPr>
              <a:t>фикасности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коришћењу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средстава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залиха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Планирање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буџетирање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расхода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складу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буџетским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календаром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фискалном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стратегијом.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Наплата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доприноса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осигурање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</a:t>
            </a:r>
            <a:r>
              <a:rPr lang="en-US" sz="2400" dirty="0" smtClean="0">
                <a:solidFill>
                  <a:schemeClr val="tx2"/>
                </a:solidFill>
              </a:rPr>
              <a:t>e</a:t>
            </a:r>
            <a:r>
              <a:rPr lang="sr-Cyrl-RS" sz="2400" dirty="0" smtClean="0">
                <a:solidFill>
                  <a:schemeClr val="tx2"/>
                </a:solidFill>
              </a:rPr>
              <a:t>фикасна.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Низак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ниво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превентивних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поређењу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куративним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има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негативан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утицај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финансијску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одрживост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целокупног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здравственог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система.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Недовољна сарадња између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приватних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институција.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vi-V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/>
              <a:t>Неки од проблема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363272" cy="5257800"/>
          </a:xfrm>
        </p:spPr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Низак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ниво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имплементације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коришћења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информационих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комуникационих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технологија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свим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установама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посебно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сектору.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Неравномеран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квалитет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пружених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између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приватних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установа.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 descr="Резултат слика за polomljen racunar fotografij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89040"/>
            <a:ext cx="50405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 smtClean="0"/>
              <a:t>Препоруке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Већина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спроведених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реформи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различитим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економијама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биле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усмерене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постизање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основна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циља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Проширивање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доступности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већи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број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људи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обезбеђвање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приступачног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здравственог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осигурања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оне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без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покрића.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Побољшање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квалитета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пружене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Контролисање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коју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константно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порасту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уз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балансирање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јавних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издатака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здравство.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/>
              <a:t>Препоруке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2"/>
                </a:solidFill>
              </a:rPr>
              <a:t>Побољшање одрживости здравственог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применом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модела</a:t>
            </a:r>
            <a:r>
              <a:rPr lang="en-US" sz="2400" dirty="0" smtClean="0">
                <a:solidFill>
                  <a:schemeClr val="tx2"/>
                </a:solidFill>
              </a:rPr>
              <a:t> „</a:t>
            </a:r>
            <a:r>
              <a:rPr lang="sr-Cyrl-RS" sz="2400" dirty="0" smtClean="0">
                <a:solidFill>
                  <a:schemeClr val="tx2"/>
                </a:solidFill>
              </a:rPr>
              <a:t>Набавке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болничких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</a:t>
            </a:r>
            <a:r>
              <a:rPr lang="en-US" sz="2400" dirty="0" smtClean="0">
                <a:solidFill>
                  <a:schemeClr val="tx2"/>
                </a:solidFill>
              </a:rPr>
              <a:t>“ (Hospital Purchasing Mechanism - HPM)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основу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уговора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закључених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јединицама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одговорним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пружање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Веће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укључивање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приватних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пружалаца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могућа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партнерства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између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њих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РФЗО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препознати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као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начин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значајно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смањење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апсолутном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износу.</a:t>
            </a:r>
            <a:r>
              <a:rPr lang="vi-VN" sz="2400" dirty="0" smtClean="0">
                <a:solidFill>
                  <a:schemeClr val="tx2"/>
                </a:solidFill>
              </a:rPr>
              <a:t> 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Процедуре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регистрацију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накнаде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нових иновативних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лекова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тржишту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требало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поједноставе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јер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овакав приступ може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значајно да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смањи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ост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ле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вств</a:t>
            </a:r>
            <a:r>
              <a:rPr lang="en-US" sz="2400" dirty="0" smtClean="0">
                <a:solidFill>
                  <a:schemeClr val="tx2"/>
                </a:solidFill>
              </a:rPr>
              <a:t>e</a:t>
            </a:r>
            <a:r>
              <a:rPr lang="sr-Cyrl-RS" sz="2400" dirty="0" smtClean="0">
                <a:solidFill>
                  <a:schemeClr val="tx2"/>
                </a:solidFill>
              </a:rPr>
              <a:t>н</a:t>
            </a:r>
            <a:r>
              <a:rPr lang="en-US" sz="2400" dirty="0" smtClean="0">
                <a:solidFill>
                  <a:schemeClr val="tx2"/>
                </a:solidFill>
              </a:rPr>
              <a:t>e </a:t>
            </a:r>
            <a:r>
              <a:rPr lang="sr-Cyrl-RS" sz="2400" dirty="0" smtClean="0">
                <a:solidFill>
                  <a:schemeClr val="tx2"/>
                </a:solidFill>
              </a:rPr>
              <a:t>з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sr-Cyrl-RS" sz="2400" dirty="0" smtClean="0">
                <a:solidFill>
                  <a:schemeClr val="tx2"/>
                </a:solidFill>
              </a:rPr>
              <a:t>штит</a:t>
            </a:r>
            <a:r>
              <a:rPr lang="en-US" sz="2400" dirty="0" smtClean="0">
                <a:solidFill>
                  <a:schemeClr val="tx2"/>
                </a:solidFill>
              </a:rPr>
              <a:t>e</a:t>
            </a:r>
            <a:r>
              <a:rPr lang="sr-Cyrl-R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2699792" y="-243408"/>
            <a:ext cx="4031902" cy="154781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С</a:t>
            </a:r>
            <a:r>
              <a:rPr lang="sr-Cyrl-RS" sz="3600" b="1" dirty="0" smtClean="0">
                <a:latin typeface="Calibri" pitchFamily="34" charset="0"/>
                <a:cs typeface="Calibri" pitchFamily="34" charset="0"/>
              </a:rPr>
              <a:t>истеми (уопште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Latn-CS" sz="36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sr-Latn-CS" sz="3600" b="1" dirty="0" smtClean="0">
                <a:latin typeface="Calibri" pitchFamily="34" charset="0"/>
                <a:cs typeface="Calibri" pitchFamily="34" charset="0"/>
              </a:rPr>
            </a:br>
            <a:endParaRPr lang="en-US" sz="36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1844675"/>
            <a:ext cx="8027987" cy="4352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3200" dirty="0" smtClean="0">
              <a:latin typeface="Tahom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/>
                </a:solidFill>
              </a:rPr>
              <a:t>Под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системом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подразумевамо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скуп</a:t>
            </a:r>
            <a:r>
              <a:rPr lang="sr-Cyrl-R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међусобно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повезаних</a:t>
            </a:r>
            <a:r>
              <a:rPr lang="sr-Cyrl-RS" sz="2400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/>
                </a:solidFill>
              </a:rPr>
              <a:t>елемената</a:t>
            </a:r>
            <a:r>
              <a:rPr lang="sr-Latn-CS" sz="2400" dirty="0" smtClean="0">
                <a:solidFill>
                  <a:schemeClr val="tx2"/>
                </a:solidFill>
              </a:rPr>
              <a:t> koj</a:t>
            </a:r>
            <a:r>
              <a:rPr lang="sr-Cyrl-RS" sz="2400" dirty="0" smtClean="0">
                <a:solidFill>
                  <a:schemeClr val="tx2"/>
                </a:solidFill>
              </a:rPr>
              <a:t>и </a:t>
            </a:r>
            <a:r>
              <a:rPr lang="en-US" sz="2400" dirty="0" err="1" smtClean="0">
                <a:solidFill>
                  <a:schemeClr val="tx2"/>
                </a:solidFill>
              </a:rPr>
              <a:t>заједно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доводе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до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достизања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циљева</a:t>
            </a:r>
            <a:endParaRPr lang="en-US" sz="24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средини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којој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систем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егзистира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pic>
        <p:nvPicPr>
          <p:cNvPr id="32770" name="Picture 2" descr="Rezultat slika za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933057"/>
            <a:ext cx="3384376" cy="16561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/>
              <a:t>Препоруке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b="1" dirty="0" smtClean="0"/>
          </a:p>
          <a:p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Неопходност развоја интегрисаног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информационог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система посебно у здравственим 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установама које пружају услуге за које постоје листе чекања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како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обезбедила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размена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информација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реалном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времену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оптимална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решења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пацијента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endParaRPr lang="sr-Cyrl-RS" sz="2400" dirty="0" smtClean="0">
              <a:solidFill>
                <a:schemeClr val="tx2"/>
              </a:solidFill>
            </a:endParaRPr>
          </a:p>
          <a:p>
            <a:r>
              <a:rPr lang="sr-Cyrl-RS" sz="2400" dirty="0" smtClean="0">
                <a:solidFill>
                  <a:schemeClr val="tx2"/>
                </a:solidFill>
              </a:rPr>
              <a:t>Централизација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нивоу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државе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препоручује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као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адекватна 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опција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овом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тренутку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имајући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виду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тренутно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стање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развоја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Проблеми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координације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ризик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дуплирања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услуга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самим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тим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трошкова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главни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адути против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децентрализованог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система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заштите</a:t>
            </a:r>
            <a:r>
              <a:rPr lang="en-US" sz="2400" dirty="0" smtClean="0">
                <a:solidFill>
                  <a:schemeClr val="tx2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Уместо закључка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b="1" dirty="0" smtClean="0">
                <a:solidFill>
                  <a:schemeClr val="tx2"/>
                </a:solidFill>
              </a:rPr>
              <a:t>    </a:t>
            </a:r>
          </a:p>
          <a:p>
            <a:pPr>
              <a:buNone/>
            </a:pPr>
            <a:r>
              <a:rPr lang="sr-Cyrl-RS" sz="2400" b="1" dirty="0" smtClean="0">
                <a:solidFill>
                  <a:schemeClr val="tx2"/>
                </a:solidFill>
              </a:rPr>
              <a:t>    Здравствени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систем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би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требало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да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фокус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деловања преусмери 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куративне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на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превентивну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медицину</a:t>
            </a:r>
            <a:r>
              <a:rPr lang="vi-VN" sz="2400" b="1" dirty="0" smtClean="0">
                <a:solidFill>
                  <a:schemeClr val="tx2"/>
                </a:solidFill>
              </a:rPr>
              <a:t>. </a:t>
            </a:r>
            <a:r>
              <a:rPr lang="sr-Cyrl-RS" sz="2400" b="1" dirty="0" smtClean="0">
                <a:solidFill>
                  <a:schemeClr val="tx2"/>
                </a:solidFill>
              </a:rPr>
              <a:t>Пацијенти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такође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треба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да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поседују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могућност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да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имају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свог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изабраног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лекара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из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приватног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сектора</a:t>
            </a:r>
            <a:r>
              <a:rPr lang="vi-VN" sz="2400" b="1" dirty="0" smtClean="0">
                <a:solidFill>
                  <a:schemeClr val="tx2"/>
                </a:solidFill>
              </a:rPr>
              <a:t>. </a:t>
            </a:r>
            <a:r>
              <a:rPr lang="sr-Cyrl-RS" sz="2400" b="1" dirty="0" smtClean="0">
                <a:solidFill>
                  <a:schemeClr val="tx2"/>
                </a:solidFill>
              </a:rPr>
              <a:t>Изградња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квалитетне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превентивне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здравствене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заштите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путем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већег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броја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скрининга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ефикасније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лечење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хроничних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болести</a:t>
            </a:r>
            <a:r>
              <a:rPr lang="vi-VN" sz="2400" b="1" dirty="0" smtClean="0">
                <a:solidFill>
                  <a:schemeClr val="tx2"/>
                </a:solidFill>
              </a:rPr>
              <a:t>, </a:t>
            </a:r>
            <a:r>
              <a:rPr lang="sr-Cyrl-RS" sz="2400" b="1" dirty="0" smtClean="0">
                <a:solidFill>
                  <a:schemeClr val="tx2"/>
                </a:solidFill>
              </a:rPr>
              <a:t>као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промоцијом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здравијег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начина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живота</a:t>
            </a:r>
            <a:r>
              <a:rPr lang="vi-VN" sz="2400" b="1" dirty="0" smtClean="0">
                <a:solidFill>
                  <a:schemeClr val="tx2"/>
                </a:solidFill>
              </a:rPr>
              <a:t>, </a:t>
            </a:r>
            <a:r>
              <a:rPr lang="sr-Cyrl-RS" sz="2400" b="1" dirty="0" smtClean="0">
                <a:solidFill>
                  <a:schemeClr val="tx2"/>
                </a:solidFill>
              </a:rPr>
              <a:t>смањују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се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трошкови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здравствене</a:t>
            </a:r>
            <a:r>
              <a:rPr lang="vi-VN" sz="2400" b="1" dirty="0" smtClean="0">
                <a:solidFill>
                  <a:schemeClr val="tx2"/>
                </a:solidFill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</a:rPr>
              <a:t>заштите</a:t>
            </a:r>
            <a:endParaRPr lang="en-US" sz="2400" b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                      </a:t>
            </a:r>
            <a:r>
              <a:rPr lang="en-US" sz="4000" b="1" dirty="0" smtClean="0">
                <a:solidFill>
                  <a:schemeClr val="tx2"/>
                </a:solidFill>
              </a:rPr>
              <a:t>ХВАЛА НА ПАЖЊИ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b="1" dirty="0" err="1" smtClean="0">
                <a:cs typeface="Calibri" pitchFamily="34" charset="0"/>
              </a:rPr>
              <a:t>Дефиниција</a:t>
            </a:r>
            <a:r>
              <a:rPr lang="en-US" sz="3600" b="1" dirty="0" smtClean="0">
                <a:cs typeface="Calibri" pitchFamily="34" charset="0"/>
              </a:rPr>
              <a:t> </a:t>
            </a:r>
            <a:r>
              <a:rPr lang="en-US" sz="3600" b="1" dirty="0" err="1" smtClean="0">
                <a:cs typeface="Calibri" pitchFamily="34" charset="0"/>
              </a:rPr>
              <a:t>здравственог</a:t>
            </a:r>
            <a:r>
              <a:rPr lang="en-US" sz="3600" b="1" dirty="0" smtClean="0">
                <a:cs typeface="Calibri" pitchFamily="34" charset="0"/>
              </a:rPr>
              <a:t> </a:t>
            </a:r>
            <a:r>
              <a:rPr lang="en-US" sz="3600" b="1" dirty="0" err="1" smtClean="0">
                <a:cs typeface="Calibri" pitchFamily="34" charset="0"/>
              </a:rPr>
              <a:t>система</a:t>
            </a:r>
            <a:endParaRPr lang="en-US" sz="3600" b="1" dirty="0" smtClean="0">
              <a:cs typeface="Calibri" pitchFamily="34" charset="0"/>
            </a:endParaRP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064500" cy="4896122"/>
          </a:xfrm>
        </p:spPr>
        <p:txBody>
          <a:bodyPr/>
          <a:lstStyle/>
          <a:p>
            <a:pPr eaLnBrk="1" hangingPunct="1">
              <a:buNone/>
            </a:pPr>
            <a:endParaRPr lang="sr-Cyrl-RS" sz="2400" dirty="0" smtClean="0">
              <a:solidFill>
                <a:schemeClr val="tx2"/>
              </a:solidFill>
              <a:ea typeface="Tahoma" pitchFamily="34" charset="0"/>
            </a:endParaRPr>
          </a:p>
          <a:p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Здравствени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систем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је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ea typeface="Tahoma" pitchFamily="34" charset="0"/>
              </a:rPr>
              <a:t>сложен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социјално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-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економски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ентитет</a:t>
            </a:r>
            <a:r>
              <a:rPr lang="sr-Cyrl-RS" sz="2400" dirty="0" smtClean="0">
                <a:solidFill>
                  <a:schemeClr val="tx2"/>
                </a:solidFill>
                <a:ea typeface="Tahoma" pitchFamily="34" charset="0"/>
              </a:rPr>
              <a:t>.</a:t>
            </a:r>
          </a:p>
          <a:p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Здравствени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систем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је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једно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од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најважнијих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оруђа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за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промоцију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очување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a typeface="Tahoma" pitchFamily="34" charset="0"/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унапређење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здравља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нације</a:t>
            </a:r>
            <a:r>
              <a:rPr lang="sr-Cyrl-RS" sz="2400" dirty="0" smtClean="0">
                <a:solidFill>
                  <a:schemeClr val="tx2"/>
                </a:solidFill>
                <a:ea typeface="Tahoma" pitchFamily="34" charset="0"/>
              </a:rPr>
              <a:t>.</a:t>
            </a:r>
          </a:p>
          <a:p>
            <a:pPr eaLnBrk="1" hangingPunct="1"/>
            <a:r>
              <a:rPr lang="sr-Cyrl-RS" sz="2400" dirty="0" smtClean="0">
                <a:solidFill>
                  <a:schemeClr val="tx2"/>
                </a:solidFill>
                <a:ea typeface="Tahoma" pitchFamily="34" charset="0"/>
              </a:rPr>
              <a:t>З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дравствени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системи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су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настали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како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би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достигли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различите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социјалне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ea typeface="Tahoma" pitchFamily="34" charset="0"/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политичке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циљеве</a:t>
            </a:r>
            <a:r>
              <a:rPr lang="sr-Cyrl-RS" sz="2400" dirty="0" smtClean="0">
                <a:solidFill>
                  <a:schemeClr val="tx2"/>
                </a:solidFill>
                <a:ea typeface="Tahoma" pitchFamily="34" charset="0"/>
              </a:rPr>
              <a:t>.</a:t>
            </a:r>
            <a:endParaRPr lang="sr-Latn-CS" sz="2400" dirty="0" smtClean="0">
              <a:solidFill>
                <a:schemeClr val="tx2"/>
              </a:solidFill>
              <a:ea typeface="Tahoma" pitchFamily="34" charset="0"/>
            </a:endParaRPr>
          </a:p>
          <a:p>
            <a:pPr eaLnBrk="1" hangingPunct="1"/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sr-Cyrl-RS" sz="2400" dirty="0" err="1" smtClean="0">
                <a:solidFill>
                  <a:schemeClr val="tx2"/>
                </a:solidFill>
                <a:ea typeface="Tahoma" pitchFamily="34" charset="0"/>
              </a:rPr>
              <a:t>М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огу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обухватити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неконзисентне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субструктуре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или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подсистеме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наслеђене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од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ранијих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таласа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реформских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  <a:ea typeface="Tahoma" pitchFamily="34" charset="0"/>
              </a:rPr>
              <a:t>иницијатива</a:t>
            </a:r>
            <a:r>
              <a:rPr lang="sr-Latn-CS" sz="2400" dirty="0" smtClean="0">
                <a:solidFill>
                  <a:schemeClr val="tx2"/>
                </a:solidFill>
                <a:ea typeface="Tahoma" pitchFamily="34" charset="0"/>
              </a:rPr>
              <a:t>.</a:t>
            </a:r>
            <a:endParaRPr lang="en-US" sz="2400" dirty="0" smtClean="0">
              <a:solidFill>
                <a:schemeClr val="tx2"/>
              </a:solidFill>
              <a:ea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914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З</a:t>
            </a:r>
            <a:r>
              <a:rPr lang="sr-Cyrl-RS" sz="3600" b="1" dirty="0" smtClean="0">
                <a:latin typeface="Calibri" pitchFamily="34" charset="0"/>
                <a:cs typeface="Calibri" pitchFamily="34" charset="0"/>
              </a:rPr>
              <a:t>дравствени системи</a:t>
            </a:r>
            <a:r>
              <a:rPr lang="sr-Latn-CS" sz="32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sr-Latn-CS" sz="3200" b="1" dirty="0" smtClean="0">
                <a:latin typeface="Calibri" pitchFamily="34" charset="0"/>
                <a:cs typeface="Calibri" pitchFamily="34" charset="0"/>
              </a:rPr>
            </a:br>
            <a:r>
              <a:rPr lang="sr-Latn-CS" sz="3000" b="1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sr-Cyrl-RS" sz="3000" b="1" dirty="0" smtClean="0">
                <a:latin typeface="Calibri" pitchFamily="34" charset="0"/>
                <a:cs typeface="Calibri" pitchFamily="34" charset="0"/>
              </a:rPr>
              <a:t>Дефиниција</a:t>
            </a:r>
            <a:r>
              <a:rPr lang="sr-Latn-CS" sz="3000" b="1" dirty="0" smtClean="0">
                <a:latin typeface="Calibri" pitchFamily="34" charset="0"/>
                <a:cs typeface="Calibri" pitchFamily="34" charset="0"/>
              </a:rPr>
              <a:t> -</a:t>
            </a:r>
            <a:endParaRPr lang="en-US" sz="30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3" y="1844675"/>
            <a:ext cx="4211637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/>
                </a:solidFill>
              </a:rPr>
              <a:t>Сврха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заштите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је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очување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унапређење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здравља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људи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обезбеђивањем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здравствених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услуга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становништву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како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модерне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тако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традиционалне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медицине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ефикасан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начин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smtClean="0">
                <a:solidFill>
                  <a:schemeClr val="tx2"/>
                </a:solidFill>
              </a:rPr>
              <a:t>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које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исто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време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доступне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прихватљиве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људима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29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1844675"/>
            <a:ext cx="39243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err="1" smtClean="0">
                <a:solidFill>
                  <a:schemeClr val="tx2"/>
                </a:solidFill>
              </a:rPr>
              <a:t>Систем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заштите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обухвата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инфраструктуру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која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обезбеђује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спектар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програма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услуга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пружа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заштиту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појединцима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породицама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заједници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 smtClean="0"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i="1" dirty="0" smtClean="0">
                <a:latin typeface="Tahoma" pitchFamily="34" charset="0"/>
              </a:rPr>
              <a:t>	</a:t>
            </a:r>
            <a:r>
              <a:rPr lang="sr-Latn-CS" sz="2000" b="1" i="1" dirty="0" smtClean="0">
                <a:solidFill>
                  <a:schemeClr val="tx2"/>
                </a:solidFill>
                <a:latin typeface="Tahoma" pitchFamily="34" charset="0"/>
              </a:rPr>
              <a:t>(</a:t>
            </a:r>
            <a:r>
              <a:rPr lang="en-US" sz="2000" b="1" i="1" dirty="0" smtClean="0">
                <a:solidFill>
                  <a:schemeClr val="tx2"/>
                </a:solidFill>
                <a:latin typeface="Tahoma" pitchFamily="34" charset="0"/>
              </a:rPr>
              <a:t>СЗО</a:t>
            </a:r>
            <a:r>
              <a:rPr lang="sr-Latn-CS" sz="2000" b="1" i="1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  <a:latin typeface="Tahoma" pitchFamily="34" charset="0"/>
              </a:rPr>
              <a:t>дефиниција</a:t>
            </a:r>
            <a:r>
              <a:rPr lang="sr-Latn-CS" sz="2000" b="1" i="1" dirty="0" smtClean="0">
                <a:solidFill>
                  <a:schemeClr val="tx2"/>
                </a:solidFill>
                <a:latin typeface="Tahoma" pitchFamily="34" charset="0"/>
              </a:rPr>
              <a:t>)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-243408"/>
            <a:ext cx="8540750" cy="1255713"/>
          </a:xfrm>
        </p:spPr>
        <p:txBody>
          <a:bodyPr/>
          <a:lstStyle/>
          <a:p>
            <a:pPr algn="ctr" eaLnBrk="1" hangingPunct="1"/>
            <a:r>
              <a:rPr lang="en-US" sz="3600" b="1" dirty="0" err="1" smtClean="0">
                <a:cs typeface="Calibri" pitchFamily="34" charset="0"/>
              </a:rPr>
              <a:t>Циљеви</a:t>
            </a:r>
            <a:r>
              <a:rPr lang="sr-Latn-CS" sz="3600" b="1" dirty="0" smtClean="0">
                <a:cs typeface="Calibri" pitchFamily="34" charset="0"/>
              </a:rPr>
              <a:t> </a:t>
            </a:r>
            <a:r>
              <a:rPr lang="en-US" sz="3600" b="1" dirty="0" err="1" smtClean="0">
                <a:cs typeface="Calibri" pitchFamily="34" charset="0"/>
              </a:rPr>
              <a:t>здравствених</a:t>
            </a:r>
            <a:r>
              <a:rPr lang="sr-Latn-CS" sz="3600" b="1" dirty="0" smtClean="0">
                <a:cs typeface="Calibri" pitchFamily="34" charset="0"/>
              </a:rPr>
              <a:t> </a:t>
            </a:r>
            <a:r>
              <a:rPr lang="en-US" sz="3600" b="1" dirty="0" err="1" smtClean="0">
                <a:cs typeface="Calibri" pitchFamily="34" charset="0"/>
              </a:rPr>
              <a:t>система</a:t>
            </a:r>
            <a:r>
              <a:rPr lang="sr-Latn-CS" sz="3600" b="1" dirty="0" smtClean="0">
                <a:cs typeface="Calibri" pitchFamily="34" charset="0"/>
              </a:rPr>
              <a:t> </a:t>
            </a:r>
            <a:br>
              <a:rPr lang="sr-Latn-CS" sz="3600" b="1" dirty="0" smtClean="0">
                <a:cs typeface="Calibri" pitchFamily="34" charset="0"/>
              </a:rPr>
            </a:br>
            <a:r>
              <a:rPr lang="sr-Latn-CS" sz="3000" b="1" dirty="0" smtClean="0">
                <a:cs typeface="Calibri" pitchFamily="34" charset="0"/>
              </a:rPr>
              <a:t>- </a:t>
            </a:r>
            <a:r>
              <a:rPr lang="en-US" sz="3000" b="1" dirty="0" err="1" smtClean="0">
                <a:cs typeface="Calibri" pitchFamily="34" charset="0"/>
              </a:rPr>
              <a:t>специфични</a:t>
            </a:r>
            <a:r>
              <a:rPr lang="sr-Latn-CS" sz="3000" b="1" dirty="0" smtClean="0">
                <a:cs typeface="Calibri" pitchFamily="34" charset="0"/>
              </a:rPr>
              <a:t> </a:t>
            </a:r>
            <a:r>
              <a:rPr lang="sr-Latn-CS" sz="3000" b="1" dirty="0" smtClean="0">
                <a:latin typeface="Tahoma" pitchFamily="34" charset="0"/>
              </a:rPr>
              <a:t>-</a:t>
            </a:r>
            <a:r>
              <a:rPr lang="sr-Latn-CS" sz="3000" b="1" dirty="0" smtClean="0"/>
              <a:t> </a:t>
            </a:r>
            <a:endParaRPr lang="en-US" sz="3000" b="1" dirty="0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351837" cy="4681537"/>
          </a:xfrm>
        </p:spPr>
        <p:txBody>
          <a:bodyPr/>
          <a:lstStyle/>
          <a:p>
            <a:pPr eaLnBrk="1" hangingPunct="1"/>
            <a:r>
              <a:rPr lang="en-US" sz="2400" dirty="0" err="1" smtClean="0">
                <a:solidFill>
                  <a:schemeClr val="tx2"/>
                </a:solidFill>
              </a:rPr>
              <a:t>Унапређење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здравља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заједнице</a:t>
            </a:r>
            <a:r>
              <a:rPr lang="sr-Cyrl-RS" sz="2400" dirty="0" smtClean="0">
                <a:solidFill>
                  <a:schemeClr val="tx2"/>
                </a:solidFill>
              </a:rPr>
              <a:t>.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400" dirty="0" err="1" smtClean="0">
                <a:solidFill>
                  <a:schemeClr val="tx2"/>
                </a:solidFill>
              </a:rPr>
              <a:t>Праведност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здрављу</a:t>
            </a:r>
            <a:r>
              <a:rPr lang="sr-Latn-CS" sz="2400" dirty="0" smtClean="0">
                <a:solidFill>
                  <a:schemeClr val="tx2"/>
                </a:solidFill>
              </a:rPr>
              <a:t> (</a:t>
            </a:r>
            <a:r>
              <a:rPr lang="en-US" sz="2400" dirty="0" err="1" smtClean="0">
                <a:solidFill>
                  <a:schemeClr val="tx2"/>
                </a:solidFill>
              </a:rPr>
              <a:t>смањивањем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неједнакости</a:t>
            </a:r>
            <a:r>
              <a:rPr lang="sr-Latn-CS" sz="2400" dirty="0" smtClean="0">
                <a:solidFill>
                  <a:schemeClr val="tx2"/>
                </a:solidFill>
              </a:rPr>
              <a:t>)</a:t>
            </a:r>
            <a:r>
              <a:rPr lang="sr-Cyrl-RS" sz="24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/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Правичност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солидарност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финансирању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коришћењу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здравствене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заштите</a:t>
            </a:r>
            <a:r>
              <a:rPr lang="sr-Cyrl-RS" sz="2400" dirty="0" smtClean="0">
                <a:solidFill>
                  <a:schemeClr val="tx2"/>
                </a:solidFill>
              </a:rPr>
              <a:t>.</a:t>
            </a:r>
            <a:endParaRPr lang="sr-Latn-CS" sz="24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400" dirty="0" err="1" smtClean="0">
                <a:solidFill>
                  <a:schemeClr val="tx2"/>
                </a:solidFill>
              </a:rPr>
              <a:t>Обезбеђивање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оптиамлних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или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високо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квалитетних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услуга</a:t>
            </a:r>
            <a:r>
              <a:rPr lang="sr-Latn-CS" sz="2400" dirty="0" smtClean="0">
                <a:solidFill>
                  <a:schemeClr val="tx2"/>
                </a:solidFill>
              </a:rPr>
              <a:t> – </a:t>
            </a:r>
            <a:r>
              <a:rPr lang="en-US" sz="2400" dirty="0" err="1" smtClean="0">
                <a:solidFill>
                  <a:schemeClr val="tx2"/>
                </a:solidFill>
              </a:rPr>
              <a:t>безбедних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делотворних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исплативих</a:t>
            </a:r>
            <a:r>
              <a:rPr lang="sr-Cyrl-RS" sz="2400" dirty="0" smtClean="0">
                <a:solidFill>
                  <a:schemeClr val="tx2"/>
                </a:solidFill>
              </a:rPr>
              <a:t>.</a:t>
            </a:r>
            <a:endParaRPr lang="sr-Latn-CS" sz="24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400" dirty="0" err="1" smtClean="0">
                <a:solidFill>
                  <a:schemeClr val="tx2"/>
                </a:solidFill>
              </a:rPr>
              <a:t>Одговoр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очекивања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људи</a:t>
            </a:r>
            <a:r>
              <a:rPr lang="sr-Latn-CS" sz="2400" dirty="0" smtClean="0">
                <a:solidFill>
                  <a:schemeClr val="tx2"/>
                </a:solidFill>
              </a:rPr>
              <a:t> – </a:t>
            </a:r>
            <a:r>
              <a:rPr lang="en-US" sz="2400" dirty="0" err="1" smtClean="0">
                <a:solidFill>
                  <a:schemeClr val="tx2"/>
                </a:solidFill>
              </a:rPr>
              <a:t>јачање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јавности</a:t>
            </a:r>
            <a:r>
              <a:rPr lang="sr-Cyrl-RS" sz="2400" dirty="0" smtClean="0">
                <a:solidFill>
                  <a:schemeClr val="tx2"/>
                </a:solidFill>
              </a:rPr>
              <a:t>.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прихватљивост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заштите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одговорност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система</a:t>
            </a:r>
            <a:r>
              <a:rPr lang="sr-Latn-CS" sz="2400" dirty="0" smtClean="0">
                <a:solidFill>
                  <a:schemeClr val="tx2"/>
                </a:solidFill>
                <a:latin typeface="Tahoma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sr-Latn-CS" sz="2400" b="1" i="1" dirty="0" smtClean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016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Историјски развој здравственог система Србије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2"/>
                </a:solidFill>
              </a:rPr>
              <a:t>Краљевина Срба, Хрвата и Словенаца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r>
              <a:rPr lang="sr-Cyrl-RS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финансирање из различитих фондова социјалног односно здравственог осигурања  за раднике и приватне немештенике али не и за државне чиновнике.</a:t>
            </a:r>
          </a:p>
          <a:p>
            <a:r>
              <a:rPr lang="sr-Cyrl-RS" b="1" dirty="0" smtClean="0">
                <a:solidFill>
                  <a:schemeClr val="tx2"/>
                </a:solidFill>
              </a:rPr>
              <a:t>После другог свезског рата- четири фазе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sr-Cyrl-RS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-прва фаза укидање приватног сектора и установљавање државног власништва у потпуности,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-друга фаза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r>
              <a:rPr lang="sr-Cyrl-RS" sz="2400" dirty="0" smtClean="0">
                <a:solidFill>
                  <a:schemeClr val="tx2"/>
                </a:solidFill>
              </a:rPr>
              <a:t> увођење новог јединственог система власништва-друштвено валсништво и децентрализација у управљању и финансирању.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Историјски развој здравственог система РС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-трећа фаза (распадом Југославије)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r>
              <a:rPr lang="sr-Cyrl-RS" sz="2400" dirty="0" smtClean="0">
                <a:solidFill>
                  <a:schemeClr val="tx2"/>
                </a:solidFill>
              </a:rPr>
              <a:t> враћањена на обавезно социјално и здравствено осигурање, поновно увођење приватног сектора и изразита централизација у управљању,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 -четврта фаза (октобарске промене)</a:t>
            </a:r>
            <a:r>
              <a:rPr lang="en-US" sz="2400" dirty="0" smtClean="0">
                <a:solidFill>
                  <a:schemeClr val="tx2"/>
                </a:solidFill>
              </a:rPr>
              <a:t>:</a:t>
            </a:r>
            <a:r>
              <a:rPr lang="sr-Cyrl-RS" sz="2400" dirty="0" smtClean="0">
                <a:solidFill>
                  <a:schemeClr val="tx2"/>
                </a:solidFill>
              </a:rPr>
              <a:t>реформе које су се предузимале  имају за циљ да повећају доступност здравствених услуга, да побољшају праведност у коришћењу постојећих, увек ограниченх средстава, посебно финансијских, да унапреде квалитет здравствене зашттите и ефикасност целокупног система.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>
              <a:spcAft>
                <a:spcPts val="600"/>
              </a:spcAft>
            </a:pPr>
            <a:endParaRPr lang="ru-RU" dirty="0" smtClean="0">
              <a:solidFill>
                <a:srgbClr val="254061"/>
              </a:solidFill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tx2"/>
                </a:solidFill>
              </a:rPr>
              <a:t>Према ОЕЦД подели система здравствене заштите, систем здравствене заштите Републике Србије припада Бизмарковом моделу заснован на: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sr-Cyrl-RS" sz="2500" dirty="0" smtClean="0">
                <a:solidFill>
                  <a:schemeClr val="tx2"/>
                </a:solidFill>
              </a:rPr>
              <a:t>обавезном здравственом осигурању</a:t>
            </a:r>
            <a:r>
              <a:rPr lang="en-US" sz="2500" dirty="0" smtClean="0">
                <a:solidFill>
                  <a:schemeClr val="tx2"/>
                </a:solidFill>
              </a:rPr>
              <a:t>,</a:t>
            </a:r>
            <a:endParaRPr lang="sr-Latn-CS" sz="25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sz="2500" dirty="0" smtClean="0">
                <a:solidFill>
                  <a:schemeClr val="tx2"/>
                </a:solidFill>
              </a:rPr>
              <a:t> с доприносом као основним извором финансирања,</a:t>
            </a:r>
            <a:endParaRPr lang="sr-Latn-CS" sz="25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sz="2500" dirty="0" smtClean="0">
                <a:solidFill>
                  <a:schemeClr val="tx2"/>
                </a:solidFill>
              </a:rPr>
              <a:t>великим обухватом становништва здравственом заштитом ,</a:t>
            </a:r>
            <a:endParaRPr lang="sr-Latn-CS" sz="25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sr-Cyrl-RS" sz="2500" dirty="0" smtClean="0">
                <a:solidFill>
                  <a:schemeClr val="tx2"/>
                </a:solidFill>
              </a:rPr>
              <a:t>доминантним државним власништвом над зградама и </a:t>
            </a:r>
            <a:endParaRPr lang="sr-Latn-CS" sz="25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None/>
            </a:pPr>
            <a:r>
              <a:rPr lang="sr-Cyrl-RS" sz="2500" dirty="0" smtClean="0">
                <a:solidFill>
                  <a:schemeClr val="tx2"/>
                </a:solidFill>
              </a:rPr>
              <a:t>опремом.</a:t>
            </a:r>
            <a:endParaRPr lang="sr-Latn-CS" sz="2500" dirty="0" smtClean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</a:pPr>
            <a:endParaRPr lang="sr-Latn-CS" dirty="0" smtClean="0">
              <a:solidFill>
                <a:srgbClr val="254061"/>
              </a:solidFill>
            </a:endParaRPr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RS" b="1" dirty="0" smtClean="0"/>
              <a:t>Систем здравствене заштите Републике Србије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V.Vukomanovic-PhD_97-2003</Template>
  <TotalTime>963</TotalTime>
  <Words>1831</Words>
  <Application>Microsoft Office PowerPoint</Application>
  <PresentationFormat>On-screen Show (4:3)</PresentationFormat>
  <Paragraphs>173</Paragraphs>
  <Slides>32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V.Vukomanovic-PhD_97-2003</vt:lpstr>
      <vt:lpstr>УНИВЕРЗИТЕТ У КРАГУЈЕВЦУ  ФАКУЛТЕТ МЕДИЦИНСКИХ НАУКА </vt:lpstr>
      <vt:lpstr>Slide 2</vt:lpstr>
      <vt:lpstr>Системи (уопште) </vt:lpstr>
      <vt:lpstr>Дефиниција здравственог система</vt:lpstr>
      <vt:lpstr>Здравствени системи - Дефиниција -</vt:lpstr>
      <vt:lpstr>Циљеви здравствених система  - специфични - </vt:lpstr>
      <vt:lpstr>Историјски развој здравственог система Србије</vt:lpstr>
      <vt:lpstr>Историјски развој здравственог система РС</vt:lpstr>
      <vt:lpstr>Систем здравствене заштите Републике Србије</vt:lpstr>
      <vt:lpstr>Системи обавезног социјалног (здрвственог) oсигурања “Бизмарков модел”</vt:lpstr>
      <vt:lpstr>Систем здравствене заштите Републике Србије</vt:lpstr>
      <vt:lpstr>Добровољно здравствено осигурање</vt:lpstr>
      <vt:lpstr>Организација здравственог система у Републици Србији</vt:lpstr>
      <vt:lpstr>Министарство здравља</vt:lpstr>
      <vt:lpstr>Институтут за јавно здравље Србије</vt:lpstr>
      <vt:lpstr>Институт за јавно здравље Србије</vt:lpstr>
      <vt:lpstr>Републички фонд за здравствено осигурање</vt:lpstr>
      <vt:lpstr>Функције система здравствене заштите РС управљање или домаћинско газдовање</vt:lpstr>
      <vt:lpstr>Функције система здравствене заштите РС управљање или домаћинско газдовање</vt:lpstr>
      <vt:lpstr>Уобичајена организације здравствене заштите по нивоима</vt:lpstr>
      <vt:lpstr>Функције система здравствене заштите РС финансирање  </vt:lpstr>
      <vt:lpstr>Функције система здравствене заштите РС финансирање</vt:lpstr>
      <vt:lpstr>Функције система здравствене заштите РС финансирање</vt:lpstr>
      <vt:lpstr>Здравствени кадар</vt:lpstr>
      <vt:lpstr>Здравствени кадар</vt:lpstr>
      <vt:lpstr>Неки од проблема</vt:lpstr>
      <vt:lpstr>Неки од проблема</vt:lpstr>
      <vt:lpstr>Препоруке</vt:lpstr>
      <vt:lpstr>Препоруке</vt:lpstr>
      <vt:lpstr>Препоруке</vt:lpstr>
      <vt:lpstr>Уместо закључка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 ФАКУЛТЕТ МЕДИЦИНСКИХ НАУКА</dc:title>
  <dc:creator>Ucionica</dc:creator>
  <cp:lastModifiedBy>Mirjana Petrovic</cp:lastModifiedBy>
  <cp:revision>211</cp:revision>
  <dcterms:created xsi:type="dcterms:W3CDTF">2017-10-13T15:58:44Z</dcterms:created>
  <dcterms:modified xsi:type="dcterms:W3CDTF">2021-02-01T05:00:57Z</dcterms:modified>
</cp:coreProperties>
</file>